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73" r:id="rId2"/>
    <p:sldMasterId id="2147483897" r:id="rId3"/>
  </p:sldMasterIdLst>
  <p:notesMasterIdLst>
    <p:notesMasterId r:id="rId14"/>
  </p:notesMasterIdLst>
  <p:sldIdLst>
    <p:sldId id="269" r:id="rId4"/>
    <p:sldId id="271" r:id="rId5"/>
    <p:sldId id="302" r:id="rId6"/>
    <p:sldId id="316" r:id="rId7"/>
    <p:sldId id="315" r:id="rId8"/>
    <p:sldId id="310" r:id="rId9"/>
    <p:sldId id="311" r:id="rId10"/>
    <p:sldId id="314" r:id="rId11"/>
    <p:sldId id="312" r:id="rId12"/>
    <p:sldId id="31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F0E56-22A5-4342-9AE2-19182A9FD8B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85F65-33F0-4E87-A935-D522A2A76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3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5E04-4811-41E9-B6F1-1F1E6FED56A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409582F-6DCD-4247-9F52-8E8342EB603B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945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5956-4DBC-4460-90E6-F33FB61C89E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5FB7828-ED30-4A4E-BEFB-878D3604A8D3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3369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D26C6-F79D-4C3C-A944-ED1B5D0874E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E615AD7-EC13-40A3-B092-D3E6067DFC67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47329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5117-004B-4046-95C0-CB349DD9A43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677BDA3-D2A0-4B85-B013-42270BE9C6E9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15999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DA229-A02A-419E-BCD0-66CCD9E3A17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893BEDC-43D0-4B43-9084-CCDCE4D969A7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92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/>
                </a:solidFill>
              </a:rPr>
              <a:pPr/>
              <a:t>9/23/2020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57E0C-2E92-441D-816E-3E368E941A3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AFC2A05-F845-47A4-8A4F-EF3729897E3F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4018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1859762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43303-6D9C-4C26-A080-062494B13E7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DAC8D2B-9EFC-4C45-8A8F-1C7017ACA395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73420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E1F32-9933-42D3-A425-8B1630CF248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C67CA3D-AAB2-4A9B-A4A9-D8039F0C92E6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8348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9AE20-700E-4AD7-AE3A-AE5EADCF36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FF73A8D-4AB7-42D1-9AB7-327DA8BF2153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65355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D654E-018F-4402-8D48-E4EE576E1A7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293FD16-BB8E-44F1-8BFE-E4E9690CA39D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90465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7" y="5359405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30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AD684-AE88-45D8-81E9-6AD3C0876FE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5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654FCB8-8AB5-4556-9C30-1F207D80FDE9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418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6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9B8D1C-5E2E-40E6-8B9F-E10A107E6543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5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5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CA8271D-F4DC-4E98-AC16-20A4FB2E2787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25398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1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9/23/2020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9B8D1C-5E2E-40E6-8B9F-E10A107E6543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CA8271D-F4DC-4E98-AC16-20A4FB2E2787}" type="slidenum">
              <a:rPr lang="en-US" altLang="en-US" smtClean="0"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62401" y="1752600"/>
            <a:ext cx="4579035" cy="3798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69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فعالیت های داوطلبانه در همه گیری کرونا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افزایش تعداد پروژه ها و برنامه های جهادی حوزه  سلامت با استفاده از ظرفیت گروه های داوطلب و جهادی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ضرورت توجه به موضوعات ایمنی داوطلبین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چالش ها مدیریتی داوطلبین در بحران کرونا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رایه راهکاری تقویت مشارکت داوطلبان در بحران کرونا</a:t>
            </a:r>
          </a:p>
          <a:p>
            <a:endParaRPr lang="fa-IR" sz="20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210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5609" y="262094"/>
            <a:ext cx="10745977" cy="6038222"/>
          </a:xfrm>
        </p:spPr>
        <p:txBody>
          <a:bodyPr>
            <a:normAutofit fontScale="92500" lnSpcReduction="10000"/>
          </a:bodyPr>
          <a:lstStyle/>
          <a:p>
            <a:pPr marL="0" indent="0" rtl="1">
              <a:lnSpc>
                <a:spcPct val="200000"/>
              </a:lnSpc>
              <a:buNone/>
            </a:pPr>
            <a:r>
              <a:rPr lang="fa-IR" sz="4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عنوان نشست:</a:t>
            </a:r>
          </a:p>
          <a:p>
            <a:pPr marL="0" indent="0" algn="ctr" rtl="1">
              <a:lnSpc>
                <a:spcPct val="200000"/>
              </a:lnSpc>
              <a:buNone/>
            </a:pPr>
            <a:endParaRPr lang="fa-IR" sz="2000" b="1" dirty="0" smtClean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fa-IR" sz="2000" b="1" dirty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fa-IR" sz="2000" b="1" dirty="0" smtClean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fa-IR" sz="2000" b="1" dirty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endParaRPr lang="fa-IR" sz="2000" b="1" dirty="0" smtClean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2000" b="1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ارایه دهندگان: منیژه یونسی ،مریم حائری،داود پیرانی،سهیلا خلیلی</a:t>
            </a:r>
            <a:endParaRPr lang="fa-IR" sz="2000" b="1" dirty="0" smtClean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اداره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کل سازمان های مردم نهاد و خیرین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سلامت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مهرماه </a:t>
            </a:r>
            <a:r>
              <a:rPr lang="fa-IR" sz="2000" b="1" dirty="0" smtClean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99 </a:t>
            </a:r>
            <a:endParaRPr lang="fa-IR" sz="2000" b="1" dirty="0">
              <a:solidFill>
                <a:schemeClr val="accent2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41750" y="1698171"/>
            <a:ext cx="8229600" cy="1597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fa-IR" sz="3200" b="1" dirty="0">
                <a:solidFill>
                  <a:schemeClr val="accent2">
                    <a:lumMod val="75000"/>
                  </a:schemeClr>
                </a:solidFill>
                <a:cs typeface="B Titr" pitchFamily="2" charset="-78"/>
              </a:rPr>
              <a:t>«مدیریت مشارکت های مردمی در همه گیری کرونا»</a:t>
            </a:r>
          </a:p>
        </p:txBody>
      </p:sp>
    </p:spTree>
    <p:extLst>
      <p:ext uri="{BB962C8B-B14F-4D97-AF65-F5344CB8AC3E}">
        <p14:creationId xmlns:p14="http://schemas.microsoft.com/office/powerpoint/2010/main" val="35457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06" y="1186408"/>
            <a:ext cx="9902891" cy="564672"/>
          </a:xfrm>
        </p:spPr>
        <p:txBody>
          <a:bodyPr>
            <a:noAutofit/>
          </a:bodyPr>
          <a:lstStyle/>
          <a:p>
            <a:pPr algn="ctr" rtl="1"/>
            <a:r>
              <a:rPr lang="fa-IR" sz="2800" b="1" dirty="0" smtClean="0">
                <a:solidFill>
                  <a:srgbClr val="C00000"/>
                </a:solidFill>
                <a:cs typeface="B Titr" pitchFamily="2" charset="-78"/>
              </a:rPr>
              <a:t>تعریف مشارکت</a:t>
            </a:r>
            <a:endParaRPr lang="fa-IR" sz="2800" dirty="0">
              <a:solidFill>
                <a:srgbClr val="325E3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339" y="1628800"/>
            <a:ext cx="11041227" cy="3744416"/>
          </a:xfrm>
        </p:spPr>
        <p:txBody>
          <a:bodyPr>
            <a:noAutofit/>
          </a:bodyPr>
          <a:lstStyle/>
          <a:p>
            <a:pPr algn="just" rtl="1"/>
            <a:endParaRPr lang="fa-IR" sz="2400" b="1" dirty="0" smtClean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just" rtl="1"/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مشارکت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را به عنوان فرآیندی تعریف می کند که طی آن گروه های ذینفع در جهت دادن به ابتکارات توسعه و تصمیم گیری ها و منابعی که در زندگی تأثیر دارد مداخله و نظارت دارند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.</a:t>
            </a:r>
          </a:p>
          <a:p>
            <a:pPr algn="just" rtl="1"/>
            <a:endParaRPr lang="fa-IR" sz="2400" b="1" dirty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just" rtl="1"/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از دیدگاه سازمان ملل نیز مشارکت به منظور حضور مردم در فرآیند تصمیم گیری و برای رشد آگاهی های اجتماعی و رفع نیازهای آنان در فرآیند مداخلات است.</a:t>
            </a:r>
          </a:p>
          <a:p>
            <a:pPr algn="just" rtl="1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fa-IR" sz="2400" b="1" dirty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49729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1731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06" y="1186408"/>
            <a:ext cx="9902891" cy="564672"/>
          </a:xfrm>
        </p:spPr>
        <p:txBody>
          <a:bodyPr>
            <a:noAutofit/>
          </a:bodyPr>
          <a:lstStyle/>
          <a:p>
            <a:pPr algn="ctr" rtl="1"/>
            <a:r>
              <a:rPr lang="fa-IR" sz="2800" b="1" dirty="0">
                <a:solidFill>
                  <a:srgbClr val="C00000"/>
                </a:solidFill>
                <a:cs typeface="B Titr" pitchFamily="2" charset="-78"/>
              </a:rPr>
              <a:t> فعالیت های شاخص در سمن ها در همه گیری کرونا</a:t>
            </a:r>
            <a:r>
              <a:rPr lang="fa-IR" sz="2800" dirty="0">
                <a:solidFill>
                  <a:srgbClr val="C00000"/>
                </a:solidFill>
                <a:cs typeface="B Titr" pitchFamily="2" charset="-78"/>
              </a:rPr>
              <a:t/>
            </a:r>
            <a:br>
              <a:rPr lang="fa-IR" sz="2800" dirty="0">
                <a:solidFill>
                  <a:srgbClr val="C00000"/>
                </a:solidFill>
                <a:cs typeface="B Titr" pitchFamily="2" charset="-78"/>
              </a:rPr>
            </a:br>
            <a:endParaRPr lang="fa-IR" sz="2800" dirty="0">
              <a:solidFill>
                <a:srgbClr val="325E3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339" y="1628800"/>
            <a:ext cx="11041227" cy="3744416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 شناسایی </a:t>
            </a:r>
            <a:r>
              <a:rPr lang="fa-IR" sz="24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بیش از 700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سازمان های مردم نهاد سلامت 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و برقراری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ارتباط 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خوب با آنها به همراه سازماندهی موضوعی شان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برگزاری </a:t>
            </a:r>
            <a:r>
              <a:rPr lang="fa-IR" sz="2400" b="1" dirty="0" smtClean="0">
                <a:solidFill>
                  <a:srgbClr val="C00000"/>
                </a:solidFill>
                <a:cs typeface="B Mitra" panose="00000400000000000000" pitchFamily="2" charset="-78"/>
              </a:rPr>
              <a:t>جلسات فصلی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با سازمان های مردم نهاد 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در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سطح تمامی دانشگاه ها </a:t>
            </a:r>
            <a:endParaRPr lang="fa-IR" sz="2400" b="1" dirty="0" smtClean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fa-IR" sz="2400" b="1" dirty="0" smtClean="0">
                <a:solidFill>
                  <a:srgbClr val="C00000"/>
                </a:solidFill>
                <a:cs typeface="B Mitra" panose="00000400000000000000" pitchFamily="2" charset="-78"/>
              </a:rPr>
              <a:t>برقراری </a:t>
            </a:r>
            <a:r>
              <a:rPr lang="fa-IR" sz="2400" b="1" dirty="0">
                <a:solidFill>
                  <a:srgbClr val="C00000"/>
                </a:solidFill>
                <a:cs typeface="B Mitra" panose="00000400000000000000" pitchFamily="2" charset="-78"/>
              </a:rPr>
              <a:t>تعامل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بسیار منطقی و سازنده ای بین مدیریت نظام 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سلامت </a:t>
            </a:r>
            <a:r>
              <a:rPr lang="fa-IR" sz="2400" b="1" dirty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و سازمان های مردم </a:t>
            </a:r>
            <a:r>
              <a:rPr lang="fa-IR" sz="2400" b="1" dirty="0" smtClean="0">
                <a:solidFill>
                  <a:schemeClr val="accent5">
                    <a:lumMod val="50000"/>
                  </a:schemeClr>
                </a:solidFill>
                <a:cs typeface="B Mitra" panose="00000400000000000000" pitchFamily="2" charset="-78"/>
              </a:rPr>
              <a:t>نهاد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fa-IR" sz="2400" b="1" dirty="0">
              <a:solidFill>
                <a:schemeClr val="accent5">
                  <a:lumMod val="5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10955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59"/>
            <a:ext cx="10027920" cy="999577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فعالیت های شاخص در سمن ها در همه گیری کرونا</a:t>
            </a:r>
            <a:r>
              <a:rPr lang="fa-IR" dirty="0">
                <a:solidFill>
                  <a:srgbClr val="C00000"/>
                </a:solidFill>
                <a:cs typeface="B Titr" pitchFamily="2" charset="-78"/>
              </a:rPr>
              <a:t/>
            </a:r>
            <a:br>
              <a:rPr lang="fa-IR" dirty="0">
                <a:solidFill>
                  <a:srgbClr val="C00000"/>
                </a:solidFill>
                <a:cs typeface="B Titr" pitchFamily="2" charset="-78"/>
              </a:rPr>
            </a:b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29008"/>
            <a:ext cx="10027920" cy="2751470"/>
          </a:xfrm>
        </p:spPr>
        <p:txBody>
          <a:bodyPr>
            <a:normAutofit/>
          </a:bodyPr>
          <a:lstStyle/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آموزش و توانمندسازی سمن های حوزه تحت پوشش دانشگاه / دانشکده علوم پزشکی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نظارت </a:t>
            </a: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و ارزیابی سمن های حوزه تحت پوشش دانشگاه / دانشکده علوم پزشکی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حمایت از </a:t>
            </a: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فعالیت سمن های </a:t>
            </a: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استانی/شهرستانی</a:t>
            </a:r>
            <a:endParaRPr lang="fa-IR" sz="2000" dirty="0">
              <a:solidFill>
                <a:srgbClr val="000066"/>
              </a:solidFill>
              <a:latin typeface="B Nazanin"/>
              <a:cs typeface="B Mitra" pitchFamily="2" charset="-78"/>
            </a:endParaRPr>
          </a:p>
          <a:p>
            <a:endParaRPr lang="fa-IR" sz="20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597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مشارکت های خیرین در همه گیری کرونا</a:t>
            </a:r>
            <a:r>
              <a:rPr lang="fa-IR" dirty="0">
                <a:solidFill>
                  <a:srgbClr val="C00000"/>
                </a:solidFill>
                <a:cs typeface="B Titr" pitchFamily="2" charset="-78"/>
              </a:rPr>
              <a:t/>
            </a:r>
            <a:br>
              <a:rPr lang="fa-IR" dirty="0">
                <a:solidFill>
                  <a:srgbClr val="C00000"/>
                </a:solidFill>
                <a:cs typeface="B Titr" pitchFamily="2" charset="-78"/>
              </a:rPr>
            </a:b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آموزش و توانمند سازی گروه های هدف اداره کل خیرین (کارشناسان ستادی، دانشگاه ها، مددکاران اجتماعی و موسسات خیریه)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افزایش مشارکت خیرین در حوزه سلامت</a:t>
            </a:r>
          </a:p>
          <a:p>
            <a:endParaRPr lang="fa-IR" sz="20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589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مؤسسات خیریه سلامت در همه گیری کرونا</a:t>
            </a:r>
            <a:r>
              <a:rPr lang="fa-IR" dirty="0">
                <a:solidFill>
                  <a:srgbClr val="C00000"/>
                </a:solidFill>
                <a:cs typeface="B Titr" pitchFamily="2" charset="-78"/>
              </a:rPr>
              <a:t/>
            </a:r>
            <a:br>
              <a:rPr lang="fa-IR" dirty="0">
                <a:solidFill>
                  <a:srgbClr val="C00000"/>
                </a:solidFill>
                <a:cs typeface="B Titr" pitchFamily="2" charset="-78"/>
              </a:rPr>
            </a:b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32225"/>
            <a:ext cx="10027920" cy="3579849"/>
          </a:xfrm>
        </p:spPr>
        <p:txBody>
          <a:bodyPr>
            <a:normAutofit/>
          </a:bodyPr>
          <a:lstStyle/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راه </a:t>
            </a:r>
            <a:r>
              <a:rPr lang="fa-IR" sz="2000" dirty="0">
                <a:solidFill>
                  <a:srgbClr val="000066"/>
                </a:solidFill>
                <a:latin typeface="B Nazanin"/>
                <a:cs typeface="B Mitra" pitchFamily="2" charset="-78"/>
              </a:rPr>
              <a:t>اندازی و توسعه موسسات خیریه </a:t>
            </a: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بیمارستانی</a:t>
            </a:r>
            <a:endParaRPr lang="en-US" sz="2000" dirty="0" smtClean="0">
              <a:solidFill>
                <a:srgbClr val="000066"/>
              </a:solidFill>
              <a:latin typeface="B Nazanin"/>
              <a:cs typeface="B Mitra" pitchFamily="2" charset="-78"/>
            </a:endParaRP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بهره گیری از طرفیت موسسات خیریه سلامت در پاندمی کرونا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solidFill>
                  <a:srgbClr val="000066"/>
                </a:solidFill>
                <a:latin typeface="B Nazanin"/>
                <a:cs typeface="B Mitra" pitchFamily="2" charset="-78"/>
              </a:rPr>
              <a:t>نقش موسسات خیریه در هم افزایی مشارکت های مردمی در حوزه کرونا</a:t>
            </a:r>
          </a:p>
          <a:p>
            <a:pPr marL="457200" indent="-457200" fontAlgn="ctr">
              <a:lnSpc>
                <a:spcPct val="150000"/>
              </a:lnSpc>
              <a:buFont typeface="Arial" pitchFamily="34" charset="0"/>
              <a:buChar char="•"/>
            </a:pPr>
            <a:endParaRPr lang="fa-IR" sz="2000" dirty="0">
              <a:solidFill>
                <a:srgbClr val="000066"/>
              </a:solidFill>
              <a:latin typeface="B Nazanin"/>
              <a:cs typeface="B Mitra" pitchFamily="2" charset="-78"/>
            </a:endParaRPr>
          </a:p>
          <a:p>
            <a:endParaRPr lang="fa-IR" sz="20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23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مسئولیت پذیری اجتماعی شرکت ها </a:t>
            </a:r>
            <a:r>
              <a:rPr lang="en-US" b="1" dirty="0" smtClean="0">
                <a:solidFill>
                  <a:srgbClr val="C00000"/>
                </a:solidFill>
                <a:cs typeface="B Titr" pitchFamily="2" charset="-78"/>
              </a:rPr>
              <a:t>(CSR)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23627"/>
            <a:ext cx="10027920" cy="35798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a-IR" sz="2000" dirty="0" smtClean="0">
                <a:cs typeface="B Mitra" pitchFamily="2" charset="-78"/>
              </a:rPr>
              <a:t>بهر گیری از ظرفیت مسئولیت پذیری اجتماعی شرکت ها در کرونا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000" dirty="0" smtClean="0">
                <a:cs typeface="B Mitra" pitchFamily="2" charset="-78"/>
              </a:rPr>
              <a:t>تببین مفهوم و چگونگی استفاده از این مفهوم در ارتقای مشارکت مردمی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a-IR" sz="2000" dirty="0" smtClean="0">
                <a:cs typeface="B Mitra" pitchFamily="2" charset="-78"/>
              </a:rPr>
              <a:t>اهمیت آموزش در مقوله مسئولیت پذیری اجتماعی</a:t>
            </a:r>
            <a:endParaRPr lang="fa-IR" sz="20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6978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363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8" baseType="lpstr">
      <vt:lpstr>Arial</vt:lpstr>
      <vt:lpstr>B Mitra</vt:lpstr>
      <vt:lpstr>B Nazanin</vt:lpstr>
      <vt:lpstr>B Titr</vt:lpstr>
      <vt:lpstr>Calibri</vt:lpstr>
      <vt:lpstr>Constantia</vt:lpstr>
      <vt:lpstr>Franklin Gothic Book</vt:lpstr>
      <vt:lpstr>Franklin Gothic Medium</vt:lpstr>
      <vt:lpstr>Lucida Sans Unicode</vt:lpstr>
      <vt:lpstr>Tahoma</vt:lpstr>
      <vt:lpstr>Tunga</vt:lpstr>
      <vt:lpstr>Verdana</vt:lpstr>
      <vt:lpstr>Wingdings</vt:lpstr>
      <vt:lpstr>Wingdings 2</vt:lpstr>
      <vt:lpstr>Wingdings 3</vt:lpstr>
      <vt:lpstr>Flow</vt:lpstr>
      <vt:lpstr>Concourse</vt:lpstr>
      <vt:lpstr>Angles</vt:lpstr>
      <vt:lpstr>PowerPoint Presentation</vt:lpstr>
      <vt:lpstr>PowerPoint Presentation</vt:lpstr>
      <vt:lpstr>تعریف مشارکت</vt:lpstr>
      <vt:lpstr>PowerPoint Presentation</vt:lpstr>
      <vt:lpstr> فعالیت های شاخص در سمن ها در همه گیری کرونا </vt:lpstr>
      <vt:lpstr> فعالیت های شاخص در سمن ها در همه گیری کرونا </vt:lpstr>
      <vt:lpstr> مشارکت های خیرین در همه گیری کرونا </vt:lpstr>
      <vt:lpstr>مؤسسات خیریه سلامت در همه گیری کرونا </vt:lpstr>
      <vt:lpstr>مسئولیت پذیری اجتماعی شرکت ها (CSR)</vt:lpstr>
      <vt:lpstr>فعالیت های داوطلبانه در همه گیری کرونا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s200</dc:creator>
  <cp:lastModifiedBy>sony</cp:lastModifiedBy>
  <cp:revision>19</cp:revision>
  <dcterms:created xsi:type="dcterms:W3CDTF">2018-01-12T07:19:31Z</dcterms:created>
  <dcterms:modified xsi:type="dcterms:W3CDTF">2020-09-23T08:13:32Z</dcterms:modified>
</cp:coreProperties>
</file>